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0.xml" Type="http://schemas.openxmlformats.org/officeDocument/2006/relationships/slide" Id="rId25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2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Diana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Linda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Linda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Treasurer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Linda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Diana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Diana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Diana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Diana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Abraham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Abraham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Diana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Major: Biochemistry and Molecular Biology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3093234" x="0"/>
            <a:ext cy="712499" cx="8458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300757" x="685800"/>
            <a:ext cy="16841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3093357" x="685800"/>
            <a:ext cy="712499" cx="77724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marL="0"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2pPr>
            <a:lvl3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3pPr>
            <a:lvl4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4pPr>
            <a:lvl5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5pPr>
            <a:lvl6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6pPr>
            <a:lvl7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7pPr>
            <a:lvl8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8pPr>
            <a:lvl9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" name="Shape 12"/>
          <p:cNvSpPr/>
          <p:nvPr/>
        </p:nvSpPr>
        <p:spPr>
          <a:xfrm>
            <a:off y="205977" x="0"/>
            <a:ext cy="11655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3" name="Shape 13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/>
          <p:nvPr/>
        </p:nvSpPr>
        <p:spPr>
          <a:xfrm>
            <a:off y="205977" x="0"/>
            <a:ext cy="11655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460499" x="457200"/>
            <a:ext cy="3465299" cx="4030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461908" x="4656667"/>
            <a:ext cy="3465299" cx="4030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/>
          <p:nvPr/>
        </p:nvSpPr>
        <p:spPr>
          <a:xfrm>
            <a:off y="205977" x="0"/>
            <a:ext cy="11655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4406309" x="0"/>
            <a:ext cy="519599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2400">
                <a:solidFill>
                  <a:schemeClr val="lt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1pPr>
            <a:lvl2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2pPr>
            <a:lvl3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3pPr>
            <a:lvl4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4pPr>
            <a:lvl5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5pPr>
            <a:lvl6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6pPr>
            <a:lvl7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7pPr>
            <a:lvl8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8pPr>
            <a:lvl9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asbmb.org/careersandeducation.aspx?id=130&amp;linkidentifier=id&amp;item" Type="http://schemas.openxmlformats.org/officeDocument/2006/relationships/hyperlink" TargetMode="External" Id="rId4"/><Relationship Target="http://www.asbmb.org/CareersAndEducation.aspx?id=2372&amp;linkidentifier=id&amp;itemid=2372" Type="http://schemas.openxmlformats.org/officeDocument/2006/relationships/hyperlink" TargetMode="External" Id="rId3"/><Relationship Target="http://www.asbmb.org/professionaldevelopment.aspx?id=264" Type="http://schemas.openxmlformats.org/officeDocument/2006/relationships/hyperlink" TargetMode="External" Id="rId5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mailto:asbmbucd@gmail.com" Type="http://schemas.openxmlformats.org/officeDocument/2006/relationships/hyperlink" TargetMode="External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asbmb.org/" Type="http://schemas.openxmlformats.org/officeDocument/2006/relationships/hyperlink" TargetMode="External" Id="rId4"/><Relationship Target="https://www.facebook.com/asbmbucdavis" Type="http://schemas.openxmlformats.org/officeDocument/2006/relationships/hyperlink" TargetMode="External" Id="rId3"/><Relationship Target="mailto:asbmbucd@ucdavis.edu" Type="http://schemas.openxmlformats.org/officeDocument/2006/relationships/hyperlink" TargetMode="External" Id="rId6"/><Relationship Target="http://testing529.weebly.com/" Type="http://schemas.openxmlformats.org/officeDocument/2006/relationships/hyperlink" TargetMode="External" Id="rId5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" type="subTitle"/>
          </p:nvPr>
        </p:nvSpPr>
        <p:spPr>
          <a:xfrm>
            <a:off y="3949750" x="260650"/>
            <a:ext cy="483600" cx="8134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b="1" sz="2200" lang="en">
                <a:solidFill>
                  <a:srgbClr val="FFFFFF"/>
                </a:solidFill>
              </a:rPr>
              <a:t>First General Meeting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Treasurer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Name: Abraham Becerra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Fourth Year Transfer Student</a:t>
            </a:r>
          </a:p>
          <a:p>
            <a:pPr rtl="0" lvl="0" indent="-4191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Extracurricular(s): Interning at Sutter Medical Center, Surgical Department. </a:t>
            </a:r>
          </a:p>
          <a:p>
            <a:pPr rtl="0" lvl="0" indent="-4191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Hobbies: Intramural basketball team. </a:t>
            </a:r>
          </a:p>
          <a:p>
            <a:pPr rtl="0" lvl="0" indent="0" marL="182880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rtl="0" lvl="0" indent="0" marL="182880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  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Internal Vice President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solidFill>
                  <a:srgbClr val="000000"/>
                </a:solidFill>
              </a:rPr>
              <a:t>Name: Linda Chou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000000"/>
                </a:solidFill>
              </a:rPr>
              <a:t>Third Year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000000"/>
                </a:solidFill>
              </a:rPr>
              <a:t>Extracurricular(s): Paul Hom Asian Clinic, </a:t>
            </a:r>
            <a:r>
              <a:rPr lang="en">
                <a:solidFill>
                  <a:srgbClr val="000000"/>
                </a:solidFill>
              </a:rPr>
              <a:t>Genome and Biomedical Sciences Facility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000000"/>
                </a:solidFill>
              </a:rPr>
              <a:t>Interesting Fact: Went to Taiwan this winter break!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External Vice President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solidFill>
                  <a:schemeClr val="dk1"/>
                </a:solidFill>
              </a:rPr>
              <a:t>Name: Guadalupe Sepulveda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>
                <a:solidFill>
                  <a:schemeClr val="dk1"/>
                </a:solidFill>
              </a:rPr>
              <a:t>4th Year Transfer Student</a:t>
            </a:r>
          </a:p>
          <a:p>
            <a:pPr rtl="0" lvl="0" indent="-381000" marL="457200">
              <a:lnSpc>
                <a:spcPct val="115000"/>
              </a:lnSpc>
              <a:spcBef>
                <a:spcPts val="2300"/>
              </a:spcBef>
              <a:spcAft>
                <a:spcPts val="120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>
                <a:solidFill>
                  <a:schemeClr val="dk1"/>
                </a:solidFill>
              </a:rPr>
              <a:t>Extracurricular(s): Intern at the Pathology, Microbiology &amp; Immunolog</a:t>
            </a:r>
            <a:r>
              <a:rPr sz="2400" lang="en">
                <a:solidFill>
                  <a:srgbClr val="000000"/>
                </a:solidFill>
              </a:rPr>
              <a:t>y Department in the School of Veterinary Medicine. </a:t>
            </a:r>
          </a:p>
          <a:p>
            <a:pPr rtl="0" lvl="0" indent="-381000" marL="457200">
              <a:lnSpc>
                <a:spcPct val="115000"/>
              </a:lnSpc>
              <a:spcBef>
                <a:spcPts val="2300"/>
              </a:spcBef>
              <a:spcAft>
                <a:spcPts val="120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>
                <a:solidFill>
                  <a:srgbClr val="000000"/>
                </a:solidFill>
              </a:rPr>
              <a:t>Tutor at Senior Davis HS</a:t>
            </a:r>
          </a:p>
          <a:p>
            <a:pPr rtl="0" lvl="0" indent="-381000" marL="457200">
              <a:lnSpc>
                <a:spcPct val="115000"/>
              </a:lnSpc>
              <a:spcBef>
                <a:spcPts val="2300"/>
              </a:spcBef>
              <a:spcAft>
                <a:spcPts val="120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>
                <a:solidFill>
                  <a:srgbClr val="000000"/>
                </a:solidFill>
              </a:rPr>
              <a:t>Hobbies: Intramural Soccer, cooking, and watching movies  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Upcoming Events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556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000" lang="en"/>
              <a:t>Biweekly General Meetings </a:t>
            </a:r>
          </a:p>
          <a:p>
            <a:pPr rtl="0" lvl="0" indent="-3556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000" lang="en"/>
              <a:t>Mixers: </a:t>
            </a:r>
          </a:p>
          <a:p>
            <a:pPr rtl="0" lvl="1" indent="-355600" marL="914400"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2000" lang="en"/>
              <a:t>Dodgeball IM Team</a:t>
            </a:r>
          </a:p>
          <a:p>
            <a:pPr rtl="0" lvl="1" indent="-355600" marL="914400"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2000" lang="en"/>
              <a:t>Movie Nights</a:t>
            </a:r>
          </a:p>
          <a:p>
            <a:pPr rtl="0" lvl="0" indent="-3556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000" lang="en"/>
              <a:t>Monsanto Visit (1/24)*</a:t>
            </a:r>
          </a:p>
          <a:p>
            <a:pPr rtl="0" lvl="0" indent="-3556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000" lang="en"/>
              <a:t>Graduate School Info</a:t>
            </a:r>
          </a:p>
          <a:p>
            <a:pPr rtl="0" lvl="1" indent="-355600" marL="914400"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2000" lang="en"/>
              <a:t>Speaker: Professor Morand</a:t>
            </a:r>
          </a:p>
          <a:p>
            <a:pPr rtl="0" lvl="0" indent="-3556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000" lang="en"/>
              <a:t>X-Ray Crystallography Demo (February)*</a:t>
            </a:r>
          </a:p>
          <a:p>
            <a:pPr rtl="0" lvl="1" indent="-355600" marL="914400"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2000" lang="en"/>
              <a:t>Speaker: Professor Wilson </a:t>
            </a:r>
          </a:p>
          <a:p>
            <a:pPr rtl="0" lvl="0" indent="-3556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000" lang="en"/>
              <a:t>More to come...</a:t>
            </a:r>
          </a:p>
          <a:p>
            <a:pPr algn="r" lvl="0">
              <a:buNone/>
            </a:pPr>
            <a:r>
              <a:rPr sz="1200" lang="en"/>
              <a:t>*Members only event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Future Events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San Diego Regional ASBMB Conference*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MCB Department Poster Conference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Academy of Sciences in San Francisco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Sudwerks Brewery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en"/>
              <a:t>* Must be a member to attend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Membership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Price: $25 (membership + sweater)</a:t>
            </a:r>
          </a:p>
          <a:p>
            <a:pPr rtl="0" lvl="0">
              <a:buNone/>
            </a:pPr>
            <a:r>
              <a:rPr lang="en"/>
              <a:t>		 $10 (just membership)</a:t>
            </a:r>
          </a:p>
          <a:p>
            <a:pPr rtl="0" lvl="0">
              <a:buNone/>
            </a:pPr>
            <a:r>
              <a:rPr lang="en"/>
              <a:t>          $20 (sweater only)</a:t>
            </a:r>
          </a:p>
          <a:p>
            <a:pPr rtl="0" lvl="0">
              <a:buNone/>
            </a:pPr>
            <a:r>
              <a:rPr lang="en"/>
              <a:t>What do I get out of it?</a:t>
            </a:r>
          </a:p>
          <a:p>
            <a:pPr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Official ASBMB benefits + Club benefits </a:t>
            </a:r>
          </a:p>
        </p:txBody>
      </p:sp>
      <p:pic>
        <p:nvPicPr>
          <p:cNvPr id="112" name="Shape 112"/>
          <p:cNvPicPr preferRelativeResize="0"/>
          <p:nvPr/>
        </p:nvPicPr>
        <p:spPr>
          <a:xfrm>
            <a:off y="1758400" x="6529200"/>
            <a:ext cy="1306399" cx="201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Club Benefits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Club Crewnecks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Priorities to rides to events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Priorities to RSVP to events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Interact with other biochemistry students and faculty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Study Groups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ASBMB Benefits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1043824" x="36605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rgbClr val="353535"/>
              </a:buClr>
              <a:buSzPct val="214285"/>
              <a:buFont typeface="Arial"/>
              <a:buChar char="•"/>
            </a:pPr>
            <a:r>
              <a:rPr sz="1400" lang="en">
                <a:solidFill>
                  <a:srgbClr val="353535"/>
                </a:solidFill>
              </a:rPr>
              <a:t>
</a:t>
            </a:r>
            <a:r>
              <a:rPr sz="1800" lang="en">
                <a:solidFill>
                  <a:srgbClr val="353535"/>
                </a:solidFill>
              </a:rPr>
              <a:t>Free online subscriptions to the </a:t>
            </a:r>
            <a:r>
              <a:rPr sz="1800" lang="en" i="1">
                <a:solidFill>
                  <a:srgbClr val="353535"/>
                </a:solidFill>
              </a:rPr>
              <a:t>Journal of Biological Chemistry</a:t>
            </a:r>
            <a:r>
              <a:rPr sz="1800" lang="en">
                <a:solidFill>
                  <a:srgbClr val="353535"/>
                </a:solidFill>
              </a:rPr>
              <a:t> (JBC), </a:t>
            </a:r>
            <a:r>
              <a:rPr sz="1800" lang="en" i="1">
                <a:solidFill>
                  <a:srgbClr val="353535"/>
                </a:solidFill>
              </a:rPr>
              <a:t>Molecular &amp; Cellular Proteomics</a:t>
            </a:r>
            <a:r>
              <a:rPr sz="1800" lang="en">
                <a:solidFill>
                  <a:srgbClr val="353535"/>
                </a:solidFill>
              </a:rPr>
              <a:t> (MCP) and the </a:t>
            </a:r>
            <a:r>
              <a:rPr sz="1800" lang="en" i="1">
                <a:solidFill>
                  <a:srgbClr val="353535"/>
                </a:solidFill>
              </a:rPr>
              <a:t>Journals of Lipid Research</a:t>
            </a:r>
            <a:r>
              <a:rPr sz="1800" lang="en">
                <a:solidFill>
                  <a:srgbClr val="353535"/>
                </a:solidFill>
              </a:rPr>
              <a:t> (JLR)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rgbClr val="353535"/>
              </a:buClr>
              <a:buSzPct val="166666"/>
              <a:buFont typeface="Arial"/>
              <a:buChar char="•"/>
            </a:pPr>
            <a:r>
              <a:rPr sz="1800" lang="en">
                <a:solidFill>
                  <a:srgbClr val="353535"/>
                </a:solidFill>
              </a:rPr>
              <a:t>Free subscription to the Society monthly magazine, </a:t>
            </a:r>
            <a:r>
              <a:rPr sz="1800" lang="en" i="1">
                <a:solidFill>
                  <a:srgbClr val="353535"/>
                </a:solidFill>
              </a:rPr>
              <a:t>ASBMB Today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rgbClr val="353535"/>
              </a:buClr>
              <a:buSzPct val="166666"/>
              <a:buFont typeface="Arial"/>
              <a:buChar char="•"/>
            </a:pPr>
            <a:r>
              <a:rPr sz="1800" lang="en">
                <a:solidFill>
                  <a:srgbClr val="353535"/>
                </a:solidFill>
              </a:rPr>
              <a:t>Free subscription to the UAN online newsletter Enzymatic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rgbClr val="353535"/>
              </a:buClr>
              <a:buSzPct val="166666"/>
              <a:buFont typeface="Arial"/>
              <a:buChar char="•"/>
            </a:pPr>
            <a:r>
              <a:rPr sz="1800" lang="en">
                <a:solidFill>
                  <a:srgbClr val="353535"/>
                </a:solidFill>
              </a:rPr>
              <a:t>Eligible for $400 Travel Awards to attend the ASBMB Annual Meeting and the Undergraduate Student Poster Competition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rgbClr val="353535"/>
              </a:buClr>
              <a:buSzPct val="166666"/>
              <a:buFont typeface="Arial"/>
              <a:buChar char="•"/>
            </a:pPr>
            <a:r>
              <a:rPr u="sng" sz="1800" lang="en">
                <a:solidFill>
                  <a:srgbClr val="68A1C2"/>
                </a:solidFill>
                <a:hlinkClick r:id="rId3"/>
              </a:rPr>
              <a:t>UAN exclusive awards and scholarships</a:t>
            </a:r>
            <a:r>
              <a:rPr sz="1800" lang="en">
                <a:solidFill>
                  <a:srgbClr val="353535"/>
                </a:solidFill>
              </a:rPr>
              <a:t>: Undergraduate Research Awards, Outreach Support Award, Outstanding Chapter Award, 7-12 Teacher Summer Research Award and more.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rgbClr val="353535"/>
              </a:buClr>
              <a:buSzPct val="166666"/>
              <a:buFont typeface="Arial"/>
              <a:buChar char="•"/>
            </a:pPr>
            <a:r>
              <a:rPr sz="1800" lang="en">
                <a:solidFill>
                  <a:srgbClr val="353535"/>
                </a:solidFill>
              </a:rPr>
              <a:t>Election into the ASBMB </a:t>
            </a:r>
            <a:r>
              <a:rPr u="sng" sz="1800" lang="en">
                <a:solidFill>
                  <a:srgbClr val="68A1C2"/>
                </a:solidFill>
                <a:hlinkClick r:id="rId4"/>
              </a:rPr>
              <a:t>National Honor Society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rgbClr val="353535"/>
              </a:buClr>
              <a:buSzPct val="166666"/>
              <a:buFont typeface="Arial"/>
              <a:buChar char="•"/>
            </a:pPr>
            <a:r>
              <a:rPr u="sng" sz="1800" lang="en">
                <a:solidFill>
                  <a:srgbClr val="68A1C2"/>
                </a:solidFill>
                <a:hlinkClick r:id="rId5"/>
              </a:rPr>
              <a:t>Career Resources</a:t>
            </a:r>
            <a:r>
              <a:rPr sz="1800" lang="en">
                <a:solidFill>
                  <a:srgbClr val="353535"/>
                </a:solidFill>
              </a:rPr>
              <a:t> - employment, grant and internship opportunities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How to be more involved?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Become an officer!</a:t>
            </a:r>
          </a:p>
          <a:p>
            <a:pPr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currently accepting applications, please come and talk to any officer after the presentation for more information or email </a:t>
            </a:r>
            <a:r>
              <a:rPr u="sng" lang="en">
                <a:solidFill>
                  <a:schemeClr val="hlink"/>
                </a:solidFill>
                <a:hlinkClick r:id="rId3"/>
              </a:rPr>
              <a:t>asbmbucd@gmail.com</a:t>
            </a:r>
            <a:r>
              <a:rPr lang="en"/>
              <a:t> for more information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 txBox="1"/>
          <p:nvPr>
            <p:ph type="ctrTitle"/>
          </p:nvPr>
        </p:nvSpPr>
        <p:spPr>
          <a:xfrm>
            <a:off y="1300757" x="685800"/>
            <a:ext cy="16841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Questions?</a:t>
            </a:r>
          </a:p>
        </p:txBody>
      </p:sp>
      <p:sp>
        <p:nvSpPr>
          <p:cNvPr id="136" name="Shape 136"/>
          <p:cNvSpPr txBox="1"/>
          <p:nvPr>
            <p:ph idx="1" type="subTitle"/>
          </p:nvPr>
        </p:nvSpPr>
        <p:spPr>
          <a:xfrm>
            <a:off y="3093357" x="685800"/>
            <a:ext cy="712499" cx="777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What is ASBMB?</a:t>
            </a:r>
          </a:p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1495974" x="3035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chemeClr val="dk1"/>
              </a:buClr>
              <a:buSzPct val="45833"/>
              <a:buFont typeface="Arial"/>
              <a:buNone/>
            </a:pPr>
            <a:r>
              <a:rPr sz="2400" lang="en">
                <a:solidFill>
                  <a:srgbClr val="353535"/>
                </a:solidFill>
              </a:rPr>
              <a:t>The ASBMB UAN is devoted to building a</a:t>
            </a:r>
            <a:r>
              <a:rPr b="1" sz="2400" lang="en">
                <a:solidFill>
                  <a:srgbClr val="353535"/>
                </a:solidFill>
              </a:rPr>
              <a:t> national </a:t>
            </a:r>
            <a:r>
              <a:rPr sz="2400" lang="en">
                <a:solidFill>
                  <a:srgbClr val="353535"/>
                </a:solidFill>
              </a:rPr>
              <a:t>network of undergraduate students and faculty for the </a:t>
            </a:r>
            <a:r>
              <a:rPr b="1" sz="2400" lang="en">
                <a:solidFill>
                  <a:srgbClr val="353535"/>
                </a:solidFill>
              </a:rPr>
              <a:t>advancement of research, education, and science outreach</a:t>
            </a:r>
            <a:r>
              <a:rPr sz="2400" lang="en">
                <a:solidFill>
                  <a:srgbClr val="353535"/>
                </a:solidFill>
              </a:rPr>
              <a:t>. Our mission is to provide </a:t>
            </a:r>
            <a:r>
              <a:rPr b="1" sz="2400" lang="en">
                <a:solidFill>
                  <a:srgbClr val="353535"/>
                </a:solidFill>
              </a:rPr>
              <a:t>networking opportunities</a:t>
            </a:r>
            <a:r>
              <a:rPr sz="2400" lang="en">
                <a:solidFill>
                  <a:srgbClr val="353535"/>
                </a:solidFill>
              </a:rPr>
              <a:t> and </a:t>
            </a:r>
            <a:r>
              <a:rPr b="1" sz="2400" lang="en">
                <a:solidFill>
                  <a:srgbClr val="353535"/>
                </a:solidFill>
              </a:rPr>
              <a:t>career development</a:t>
            </a:r>
            <a:r>
              <a:rPr sz="2400" lang="en">
                <a:solidFill>
                  <a:srgbClr val="353535"/>
                </a:solidFill>
              </a:rPr>
              <a:t> opportunities at regional and national conferences, </a:t>
            </a:r>
            <a:r>
              <a:rPr b="1" sz="2400" lang="en">
                <a:solidFill>
                  <a:srgbClr val="353535"/>
                </a:solidFill>
              </a:rPr>
              <a:t>access to research and science outreach</a:t>
            </a:r>
            <a:r>
              <a:rPr sz="2400" lang="en">
                <a:solidFill>
                  <a:srgbClr val="353535"/>
                </a:solidFill>
              </a:rPr>
              <a:t>, as well as </a:t>
            </a:r>
            <a:r>
              <a:rPr b="1" sz="2400" lang="en">
                <a:solidFill>
                  <a:srgbClr val="353535"/>
                </a:solidFill>
              </a:rPr>
              <a:t>grants and awards</a:t>
            </a:r>
            <a:r>
              <a:rPr sz="2400" lang="en">
                <a:solidFill>
                  <a:srgbClr val="353535"/>
                </a:solidFill>
              </a:rPr>
              <a:t> to facilitate these aims.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CONTACT US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Facebook: </a:t>
            </a:r>
            <a:r>
              <a:rPr u="sng" lang="en">
                <a:solidFill>
                  <a:schemeClr val="hlink"/>
                </a:solidFill>
                <a:hlinkClick r:id="rId3"/>
              </a:rPr>
              <a:t>https://www.facebook.com/asbmbucdavis</a:t>
            </a:r>
          </a:p>
          <a:p>
            <a:pPr rtl="0" lvl="0">
              <a:buNone/>
            </a:pPr>
            <a:r>
              <a:rPr lang="en"/>
              <a:t>Official Website: </a:t>
            </a:r>
            <a:r>
              <a:rPr u="sng" lang="en">
                <a:solidFill>
                  <a:schemeClr val="hlink"/>
                </a:solidFill>
                <a:hlinkClick r:id="rId4"/>
              </a:rPr>
              <a:t>http://www.asbmb.org/</a:t>
            </a:r>
          </a:p>
          <a:p>
            <a:pPr rtl="0" lvl="0">
              <a:buNone/>
            </a:pPr>
            <a:r>
              <a:rPr lang="en"/>
              <a:t>UCD Website: </a:t>
            </a:r>
            <a:r>
              <a:rPr u="sng" lang="en">
                <a:solidFill>
                  <a:schemeClr val="hlink"/>
                </a:solidFill>
                <a:hlinkClick r:id="rId5"/>
              </a:rPr>
              <a:t>http://testing529.weebly.com/</a:t>
            </a:r>
          </a:p>
          <a:p>
            <a:pPr rtl="0" lvl="0">
              <a:buNone/>
            </a:pPr>
            <a:r>
              <a:rPr lang="en"/>
              <a:t>Email: </a:t>
            </a:r>
            <a:r>
              <a:rPr u="sng" lang="en">
                <a:solidFill>
                  <a:schemeClr val="hlink"/>
                </a:solidFill>
                <a:hlinkClick r:id="rId6"/>
              </a:rPr>
              <a:t>asbmbucd@gmail.com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ASBMB Goals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rgbClr val="353535"/>
              </a:buClr>
              <a:buSzPct val="166666"/>
              <a:buFont typeface="Arial"/>
              <a:buChar char="•"/>
            </a:pPr>
            <a:r>
              <a:rPr sz="1800" lang="en">
                <a:solidFill>
                  <a:srgbClr val="353535"/>
                </a:solidFill>
              </a:rPr>
              <a:t>To </a:t>
            </a:r>
            <a:r>
              <a:rPr b="1" sz="1800" lang="en">
                <a:solidFill>
                  <a:srgbClr val="353535"/>
                </a:solidFill>
              </a:rPr>
              <a:t>assist</a:t>
            </a:r>
            <a:r>
              <a:rPr sz="1800" lang="en">
                <a:solidFill>
                  <a:srgbClr val="353535"/>
                </a:solidFill>
              </a:rPr>
              <a:t> in the development of strong undergraduate programs in biochemistry and molecular biology.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rgbClr val="353535"/>
              </a:buClr>
              <a:buSzPct val="166666"/>
              <a:buFont typeface="Arial"/>
              <a:buChar char="•"/>
            </a:pPr>
            <a:r>
              <a:rPr sz="1800" lang="en">
                <a:solidFill>
                  <a:srgbClr val="353535"/>
                </a:solidFill>
              </a:rPr>
              <a:t>To </a:t>
            </a:r>
            <a:r>
              <a:rPr b="1" sz="1800" lang="en">
                <a:solidFill>
                  <a:srgbClr val="353535"/>
                </a:solidFill>
              </a:rPr>
              <a:t>provide</a:t>
            </a:r>
            <a:r>
              <a:rPr sz="1800" lang="en">
                <a:solidFill>
                  <a:srgbClr val="353535"/>
                </a:solidFill>
              </a:rPr>
              <a:t> undergraduate programs with access to seminar speakers and regional programs and symposia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rgbClr val="353535"/>
              </a:buClr>
              <a:buSzPct val="166666"/>
              <a:buFont typeface="Arial"/>
              <a:buChar char="•"/>
            </a:pPr>
            <a:r>
              <a:rPr sz="1800" lang="en">
                <a:solidFill>
                  <a:srgbClr val="353535"/>
                </a:solidFill>
              </a:rPr>
              <a:t>To </a:t>
            </a:r>
            <a:r>
              <a:rPr b="1" sz="1800" lang="en">
                <a:solidFill>
                  <a:srgbClr val="353535"/>
                </a:solidFill>
              </a:rPr>
              <a:t>foster </a:t>
            </a:r>
            <a:r>
              <a:rPr sz="1800" lang="en">
                <a:solidFill>
                  <a:srgbClr val="353535"/>
                </a:solidFill>
              </a:rPr>
              <a:t>interactions between undergraduate educational and outreach programs both regionally and nationally.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rgbClr val="353535"/>
              </a:buClr>
              <a:buSzPct val="166666"/>
              <a:buFont typeface="Arial"/>
              <a:buChar char="•"/>
            </a:pPr>
            <a:r>
              <a:rPr sz="1800" lang="en">
                <a:solidFill>
                  <a:srgbClr val="353535"/>
                </a:solidFill>
              </a:rPr>
              <a:t>To</a:t>
            </a:r>
            <a:r>
              <a:rPr b="1" sz="1800" lang="en">
                <a:solidFill>
                  <a:srgbClr val="353535"/>
                </a:solidFill>
              </a:rPr>
              <a:t> recognize </a:t>
            </a:r>
            <a:r>
              <a:rPr sz="1800" lang="en">
                <a:solidFill>
                  <a:srgbClr val="353535"/>
                </a:solidFill>
              </a:rPr>
              <a:t>outstanding educational activities in the area of biochemistry and molecular biology by individuals and by programs.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Davis Chapter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Founded Fall 2013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Chapter goal is to promote information for research positions and graduate schools.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First General Meeting ever!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First biochemistry club at UC Davis!</a:t>
            </a:r>
          </a:p>
          <a:p>
            <a:pPr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Come become a part of this rare opportunity.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Who Can Join? How?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Who: Anyone! </a:t>
            </a:r>
          </a:p>
          <a:p>
            <a:pPr>
              <a:buNone/>
            </a:pPr>
            <a:r>
              <a:rPr lang="en"/>
              <a:t>How: If you’re interested in learning more about biochemistry, just come to our </a:t>
            </a:r>
            <a:r>
              <a:rPr b="1" lang="en"/>
              <a:t>general meetings</a:t>
            </a:r>
            <a:r>
              <a:rPr lang="en"/>
              <a:t> and fill out our </a:t>
            </a:r>
            <a:r>
              <a:rPr b="1" lang="en"/>
              <a:t>membership form</a:t>
            </a:r>
            <a:r>
              <a:rPr lang="en"/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ctrTitle"/>
          </p:nvPr>
        </p:nvSpPr>
        <p:spPr>
          <a:xfrm>
            <a:off y="1300757" x="685800"/>
            <a:ext cy="16841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The Board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Faculty Advisor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Name: Dr Larry Morand, PhD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Lecturer &amp; Academic Coordinator in MCB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Current hobby: trying to establish a BIS102 course in Japan for the UC Davis Summer Study Abroad Program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President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122204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Name: Diana Lee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Fourth Year Transfer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Extracurricular(s): Working at the UC Davis School of Medicine: Neuroscience, Maselli Lab conducting research on congenital myasthenia gravis </a:t>
            </a:r>
          </a:p>
          <a:p>
            <a:pPr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Interesting Fact: I have fish a named Sashimi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Secretary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Name: Danielle Gochez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4th Year Transfer Student 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Extracurricular: Intern at UC Davis School of Medicine, Neuroscience: Maselli Lab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Hobbies: Blogging, beer tasting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